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2" r:id="rId3"/>
    <p:sldId id="264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43E4A-BADA-4CE1-8147-53C7D8772E88}" type="datetimeFigureOut">
              <a:rPr lang="en-US" smtClean="0"/>
              <a:pPr/>
              <a:t>7/25/2017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4BA63-D8BF-4EC1-A8EA-1758EB4091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2288" y="4724400"/>
            <a:ext cx="5486400" cy="642938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Pursuing The Next Level</a:t>
            </a:r>
            <a:endParaRPr lang="en-US" sz="36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400" dirty="0" smtClean="0"/>
              <a:t>July 2017</a:t>
            </a:r>
            <a:endParaRPr lang="en-US" sz="2400" dirty="0"/>
          </a:p>
        </p:txBody>
      </p:sp>
      <p:pic>
        <p:nvPicPr>
          <p:cNvPr id="50178" name="Picture 2" descr="http://www.iclipart.com/dodl.php?linklokauth=LzI2NC9iYXRjaF8xMC8yMzAxMTRfc29sdXRpb25fMi5qcGcsMTQ5OTk3MDUzNSw3My41MS4yMzguMTcxLDAsMCxMTF8wLCxlNTEwMDUzYmNkODA0NDUxNjY1N2M1NTNlYjMxYzgzYQ%3D%3D/230114_solution_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12500" b="12500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itchFamily="34" charset="0"/>
              </a:rPr>
              <a:t>FIND YOUR LEVEL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38200"/>
            <a:ext cx="42672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LEVEL  1  ($0 – $375,000)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Working at your business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Meeting everyone &amp; anyone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Out to the fields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Park Districts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Chambers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Not discriminating on business categories to market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Prospecting by Phone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Sending out Samples &amp; Catalogs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Keep catalogs in the car</a:t>
            </a:r>
            <a:endParaRPr lang="en-US" sz="1400" dirty="0"/>
          </a:p>
        </p:txBody>
      </p:sp>
      <p:sp>
        <p:nvSpPr>
          <p:cNvPr id="4" name="Rectangle 3"/>
          <p:cNvSpPr/>
          <p:nvPr/>
        </p:nvSpPr>
        <p:spPr>
          <a:xfrm>
            <a:off x="4495800" y="838200"/>
            <a:ext cx="42672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LEVEL  2  ($475,000 - $575,000)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Marketing slows down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Relying on referrals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Start to make money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Hiring People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Buying Equipment to expand product line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Sandblaster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Sublimation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Hit the Wall,  Burn-out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Years 5 &amp; 6 FLAT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3810000"/>
            <a:ext cx="41148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LEVEL  3  ($675,000 – 850,000) </a:t>
            </a:r>
          </a:p>
          <a:p>
            <a:pPr lvl="1"/>
            <a:r>
              <a:rPr lang="en-US" sz="1200" dirty="0" smtClean="0">
                <a:latin typeface="Arial Black" pitchFamily="34" charset="0"/>
              </a:rPr>
              <a:t>Primary Marketing methods - Bulk mail catalogs,  Group meetings, Expos</a:t>
            </a:r>
          </a:p>
          <a:p>
            <a:pPr lvl="1"/>
            <a:r>
              <a:rPr lang="en-US" sz="1200" dirty="0" smtClean="0">
                <a:latin typeface="Arial Black" pitchFamily="34" charset="0"/>
              </a:rPr>
              <a:t>Increases YTY less</a:t>
            </a:r>
          </a:p>
          <a:p>
            <a:pPr lvl="1"/>
            <a:r>
              <a:rPr lang="en-US" sz="1200" dirty="0" smtClean="0">
                <a:latin typeface="Arial Black" pitchFamily="34" charset="0"/>
              </a:rPr>
              <a:t>Slipping in a comfort zone</a:t>
            </a:r>
          </a:p>
          <a:p>
            <a:pPr lvl="1"/>
            <a:r>
              <a:rPr lang="en-US" sz="1200" dirty="0" smtClean="0">
                <a:latin typeface="Arial Black" pitchFamily="34" charset="0"/>
              </a:rPr>
              <a:t>Capital purchases for more $</a:t>
            </a:r>
          </a:p>
          <a:p>
            <a:pPr lvl="2"/>
            <a:r>
              <a:rPr lang="en-US" sz="1200" dirty="0" smtClean="0">
                <a:latin typeface="Arial Black" pitchFamily="34" charset="0"/>
              </a:rPr>
              <a:t>Banner machine</a:t>
            </a:r>
          </a:p>
          <a:p>
            <a:pPr lvl="2"/>
            <a:r>
              <a:rPr lang="en-US" sz="1200" dirty="0" smtClean="0">
                <a:latin typeface="Arial Black" pitchFamily="34" charset="0"/>
              </a:rPr>
              <a:t>Engravers</a:t>
            </a:r>
          </a:p>
          <a:p>
            <a:pPr lvl="1"/>
            <a:r>
              <a:rPr lang="en-US" sz="1200" dirty="0" smtClean="0">
                <a:latin typeface="Arial Black" pitchFamily="34" charset="0"/>
              </a:rPr>
              <a:t>Work in your business</a:t>
            </a:r>
          </a:p>
          <a:p>
            <a:pPr lvl="2"/>
            <a:r>
              <a:rPr lang="en-US" sz="1200" dirty="0" smtClean="0">
                <a:latin typeface="Arial Black" pitchFamily="34" charset="0"/>
              </a:rPr>
              <a:t>Hire a team to work for me  Accountant,  Attorney,  Banker,  Insurance, Financial Planner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9600" y="3810000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LEVEL  4  ($900,000+)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Staying above water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Working in the business more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Caught up in everyday chores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Hard to find the time</a:t>
            </a:r>
          </a:p>
          <a:p>
            <a:pPr lvl="1"/>
            <a:r>
              <a:rPr lang="en-US" sz="1400" dirty="0" smtClean="0">
                <a:latin typeface="Arial Black" pitchFamily="34" charset="0"/>
              </a:rPr>
              <a:t>Marketing is Sporadic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Catalogs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Expos</a:t>
            </a:r>
          </a:p>
          <a:p>
            <a:pPr lvl="2"/>
            <a:r>
              <a:rPr lang="en-US" sz="1400" dirty="0" smtClean="0">
                <a:latin typeface="Arial Black" pitchFamily="34" charset="0"/>
              </a:rPr>
              <a:t>Group meetings</a:t>
            </a:r>
          </a:p>
          <a:p>
            <a:pPr lvl="2"/>
            <a:r>
              <a:rPr lang="en-US" sz="1400" dirty="0" err="1" smtClean="0">
                <a:latin typeface="Arial Black" pitchFamily="34" charset="0"/>
              </a:rPr>
              <a:t>Robley</a:t>
            </a:r>
            <a:endParaRPr lang="en-US" sz="1400" dirty="0" smtClean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MASS MARKETING</a:t>
            </a:r>
          </a:p>
          <a:p>
            <a:pPr lvl="1"/>
            <a:r>
              <a:rPr lang="en-US" dirty="0" smtClean="0"/>
              <a:t>Catalogs (Bulk mailing)</a:t>
            </a:r>
          </a:p>
          <a:p>
            <a:pPr lvl="1"/>
            <a:r>
              <a:rPr lang="en-US" dirty="0" err="1" smtClean="0"/>
              <a:t>Robly</a:t>
            </a:r>
            <a:endParaRPr lang="en-US" dirty="0" smtClean="0"/>
          </a:p>
          <a:p>
            <a:pPr lvl="1"/>
            <a:r>
              <a:rPr lang="en-US" dirty="0" smtClean="0"/>
              <a:t>Expos</a:t>
            </a:r>
          </a:p>
          <a:p>
            <a:pPr lvl="2"/>
            <a:r>
              <a:rPr lang="en-US" dirty="0" smtClean="0"/>
              <a:t>Specific sports org.</a:t>
            </a:r>
          </a:p>
          <a:p>
            <a:pPr lvl="2"/>
            <a:r>
              <a:rPr lang="en-US" dirty="0" smtClean="0"/>
              <a:t>Business to Business</a:t>
            </a:r>
          </a:p>
          <a:p>
            <a:pPr lvl="2"/>
            <a:r>
              <a:rPr lang="en-US" dirty="0" smtClean="0"/>
              <a:t>Scholastic/PTO</a:t>
            </a:r>
          </a:p>
          <a:p>
            <a:pPr lvl="2"/>
            <a:r>
              <a:rPr lang="en-US" dirty="0" smtClean="0"/>
              <a:t>Preferred Vendors</a:t>
            </a:r>
          </a:p>
          <a:p>
            <a:pPr lvl="2"/>
            <a:r>
              <a:rPr lang="en-US" dirty="0" smtClean="0"/>
              <a:t>Sports Leagues</a:t>
            </a:r>
          </a:p>
          <a:p>
            <a:pPr lvl="3"/>
            <a:r>
              <a:rPr lang="en-US" dirty="0" smtClean="0"/>
              <a:t>Distribute samples </a:t>
            </a:r>
          </a:p>
          <a:p>
            <a:pPr lvl="1"/>
            <a:r>
              <a:rPr lang="en-US" dirty="0" smtClean="0"/>
              <a:t>E-mail flyers to prospects	Mail Catalogs &amp; Samples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MKTG OPPORTUNITIES</a:t>
            </a:r>
          </a:p>
          <a:p>
            <a:pPr lvl="1"/>
            <a:r>
              <a:rPr lang="en-US" smtClean="0"/>
              <a:t>Local Villages (Anniv.)</a:t>
            </a:r>
          </a:p>
          <a:p>
            <a:pPr lvl="1"/>
            <a:r>
              <a:rPr lang="en-US" smtClean="0"/>
              <a:t>Store Front</a:t>
            </a:r>
          </a:p>
          <a:p>
            <a:pPr lvl="2"/>
            <a:r>
              <a:rPr lang="en-US" smtClean="0"/>
              <a:t>Headquarters for</a:t>
            </a:r>
          </a:p>
          <a:p>
            <a:pPr lvl="3"/>
            <a:r>
              <a:rPr lang="en-US" smtClean="0"/>
              <a:t>Fantasy Football</a:t>
            </a:r>
          </a:p>
          <a:p>
            <a:pPr lvl="3"/>
            <a:r>
              <a:rPr lang="en-US" smtClean="0"/>
              <a:t>Pinewood Derby</a:t>
            </a:r>
          </a:p>
          <a:p>
            <a:pPr lvl="3"/>
            <a:r>
              <a:rPr lang="en-US" smtClean="0"/>
              <a:t>Fundraising</a:t>
            </a:r>
          </a:p>
          <a:p>
            <a:pPr lvl="3"/>
            <a:r>
              <a:rPr lang="en-US" smtClean="0"/>
              <a:t>Scholastics</a:t>
            </a:r>
          </a:p>
          <a:p>
            <a:pPr lvl="3"/>
            <a:r>
              <a:rPr lang="en-US" smtClean="0"/>
              <a:t>Gift items</a:t>
            </a:r>
          </a:p>
          <a:p>
            <a:pPr lvl="1"/>
            <a:r>
              <a:rPr lang="en-US" smtClean="0"/>
              <a:t>Minority Owned Cert.</a:t>
            </a:r>
          </a:p>
          <a:p>
            <a:pPr lvl="1"/>
            <a:r>
              <a:rPr lang="en-US" smtClean="0"/>
              <a:t>Create a Loyalty Pgm</a:t>
            </a:r>
          </a:p>
          <a:p>
            <a:pPr lvl="1"/>
            <a:r>
              <a:rPr lang="en-US" smtClean="0"/>
              <a:t>Create a Referral Pgm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non-recurring business.</a:t>
            </a:r>
          </a:p>
          <a:p>
            <a:r>
              <a:rPr lang="en-US" dirty="0" smtClean="0"/>
              <a:t>Work 60-90 days out</a:t>
            </a:r>
          </a:p>
          <a:p>
            <a:r>
              <a:rPr lang="en-US" dirty="0" smtClean="0"/>
              <a:t>Identify Growth Areas</a:t>
            </a:r>
          </a:p>
          <a:p>
            <a:r>
              <a:rPr lang="en-US" dirty="0" smtClean="0"/>
              <a:t>Keep inventory on-hand for Rush Orders</a:t>
            </a:r>
          </a:p>
          <a:p>
            <a:r>
              <a:rPr lang="en-US" dirty="0" smtClean="0"/>
              <a:t>ASI Vendors (1 day </a:t>
            </a:r>
            <a:r>
              <a:rPr lang="en-US" dirty="0" err="1" smtClean="0"/>
              <a:t>prd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Plan Rev. Growth</a:t>
            </a:r>
          </a:p>
          <a:p>
            <a:pPr lvl="1"/>
            <a:r>
              <a:rPr lang="en-US" dirty="0" smtClean="0"/>
              <a:t>Identify Staff needed</a:t>
            </a:r>
          </a:p>
          <a:p>
            <a:pPr lvl="1"/>
            <a:r>
              <a:rPr lang="en-US" dirty="0" smtClean="0"/>
              <a:t>Identify Equipment needs</a:t>
            </a:r>
          </a:p>
          <a:p>
            <a:r>
              <a:rPr lang="en-US" dirty="0" smtClean="0"/>
              <a:t>Attend trade shows</a:t>
            </a:r>
          </a:p>
          <a:p>
            <a:pPr lvl="1"/>
            <a:r>
              <a:rPr lang="en-US" dirty="0" smtClean="0"/>
              <a:t>ASI</a:t>
            </a:r>
          </a:p>
          <a:p>
            <a:pPr lvl="1"/>
            <a:r>
              <a:rPr lang="en-US" dirty="0" smtClean="0"/>
              <a:t>ARA</a:t>
            </a:r>
          </a:p>
          <a:p>
            <a:pPr lvl="1"/>
            <a:r>
              <a:rPr lang="en-US" dirty="0" smtClean="0"/>
              <a:t>Digital Graphics</a:t>
            </a:r>
          </a:p>
          <a:p>
            <a:pPr lvl="2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5334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IF YOU FAIL TO PLAN YOU PLAN TO FAIL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srgbClr val="FF0000"/>
              </a:solidFill>
              <a:latin typeface="Arial Black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Arial Black" pitchFamily="34" charset="0"/>
                <a:ea typeface="+mj-ea"/>
                <a:cs typeface="+mj-cs"/>
              </a:rPr>
              <a:t>WORK EVERYDAY LIKE IT’S THE DAY BEFORE A LONG VACATION!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2645</TotalTime>
  <Words>300</Words>
  <Application>Microsoft Office PowerPoint</Application>
  <PresentationFormat>On-screen Show (4:3)</PresentationFormat>
  <Paragraphs>84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Pursuing The Next Level</vt:lpstr>
      <vt:lpstr>FIND YOUR LEVEL</vt:lpstr>
      <vt:lpstr>MARKETING IDEAS</vt:lpstr>
      <vt:lpstr>YOUR BUSINESS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Pursuing the Next Level</dc:title>
  <dc:creator>CROWN2</dc:creator>
  <cp:lastModifiedBy>CROWN2</cp:lastModifiedBy>
  <cp:revision>49</cp:revision>
  <dcterms:created xsi:type="dcterms:W3CDTF">2017-07-13T18:01:23Z</dcterms:created>
  <dcterms:modified xsi:type="dcterms:W3CDTF">2017-07-25T14:30:11Z</dcterms:modified>
</cp:coreProperties>
</file>